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19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8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Raleway"/>
      <p:regular r:id="rId58"/>
      <p:bold r:id="rId59"/>
      <p:italic r:id="rId60"/>
      <p:boldItalic r:id="rId61"/>
    </p:embeddedFont>
    <p:embeddedFont>
      <p:font typeface="Lat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6" name="Bluescreenofwin"/>
  <p:cmAuthor clrIdx="1" id="1" initials="" lastIdx="3" name="Turb0 Yod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regular.fntdata"/><Relationship Id="rId61" Type="http://schemas.openxmlformats.org/officeDocument/2006/relationships/font" Target="fonts/Raleway-boldItalic.fntdata"/><Relationship Id="rId20" Type="http://schemas.openxmlformats.org/officeDocument/2006/relationships/slide" Target="slides/slide14.xml"/><Relationship Id="rId64" Type="http://schemas.openxmlformats.org/officeDocument/2006/relationships/font" Target="fonts/Lato-italic.fntdata"/><Relationship Id="rId63" Type="http://schemas.openxmlformats.org/officeDocument/2006/relationships/font" Target="fonts/Lat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La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aleway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aleway-bold.fntdata"/><Relationship Id="rId14" Type="http://schemas.openxmlformats.org/officeDocument/2006/relationships/slide" Target="slides/slide8.xml"/><Relationship Id="rId58" Type="http://schemas.openxmlformats.org/officeDocument/2006/relationships/font" Target="fonts/Raleway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8-25T20:59:56.587">
    <p:pos x="6000" y="0"/>
    <p:text>Blue Video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3-08-25T21:44:56.170">
    <p:pos x="6000" y="0"/>
    <p:text>blue video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3-08-25T21:44:37.099">
    <p:pos x="6000" y="0"/>
    <p:text>blue video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3-08-25T20:59:19.613">
    <p:pos x="6000" y="0"/>
    <p:text>BLEUDSDSUF VIDEO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3-08-25T20:59:35.681">
    <p:pos x="6000" y="0"/>
    <p:text>BLUE VIDEO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3-08-25T21:00:37.052">
    <p:pos x="6000" y="0"/>
    <p:text>Blue Video</p:tex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3-08-25T21:00:40.125">
    <p:pos x="6000" y="0"/>
    <p:text>Blue Video</p:tex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4" dt="2023-08-25T21:00:43.849">
    <p:pos x="6000" y="0"/>
    <p:text>Blue Video</p:tex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3" dt="2023-08-25T20:59:05.079">
    <p:pos x="6000" y="0"/>
    <p:text>BLUUEUEUEUEUEU VIDEO</p:text>
  </p:cm>
</p:cmLst>
</file>

<file path=ppt/comments/comment1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5" dt="2023-08-25T21:00:47.968">
    <p:pos x="6000" y="0"/>
    <p:text>Blue Video</p:text>
  </p:cm>
</p:cmLst>
</file>

<file path=ppt/comments/comment1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6" dt="2023-08-25T21:38:23.324">
    <p:pos x="6000" y="0"/>
    <p:text>blue video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08-25T21:51:58.245">
    <p:pos x="6000" y="0"/>
    <p:text>blue video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3-08-25T20:59:28.151">
    <p:pos x="6000" y="0"/>
    <p:text>Blue Video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3-08-25T20:59:33.616">
    <p:pos x="6000" y="0"/>
    <p:text>Blue Video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3-08-25T20:59:36.478">
    <p:pos x="6000" y="0"/>
    <p:text>Blue Video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3-08-25T20:59:41.099">
    <p:pos x="6000" y="0"/>
    <p:text>Blue Video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3-08-25T20:59:44.193">
    <p:pos x="6000" y="0"/>
    <p:text>Blue Video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3-08-25T21:48:10.792">
    <p:pos x="6000" y="0"/>
    <p:text>blue video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3-08-25T20:59:49.183">
    <p:pos x="6000" y="0"/>
    <p:text>Blue Video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607bd221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e607bd221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d3a7bb6b8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3d3a7bb6b8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73e71736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73e71736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73e71736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773e71736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73e71736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73e71736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73e71736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73e71736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607bd221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e607bd221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7c432eb0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7c432eb0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7e3821e3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7e3821e3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d3a7bb6b8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3d3a7bb6b8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d3a7bb6b8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d3a7bb6b8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d3a7bb6b8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3d3a7bb6b8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d3a7bb6b8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3d3a7bb6b8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3d3a7bb6b8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3d3a7bb6b8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 to Ryan Chapman and FOR528 and SANS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7e3821e3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7e3821e3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73e71736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73e71736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d3a7bb6b8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d3a7bb6b8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3d3a7bb6b8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3d3a7bb6b8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73e71736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773e71736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73e71736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73e7173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73e71736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773e71736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3d3a7bb6b8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3d3a7bb6b8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73e71736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73e71736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 here is Team 09 in Default Credentials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7c433a2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7c433a2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607bd221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e607bd221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73e7173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773e7173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73e71736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73e71736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73e71736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73e71736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773e71736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773e71736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73e71736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773e71736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77c432eb0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77c432eb0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77c432eb0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77c432eb0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7e3821e3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7e3821e3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3d3a7bb6b8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3d3a7bb6b8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75f1a073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75f1a073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7e3821e3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77e3821e3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5f1a073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75f1a073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75f1a073c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75f1a073c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5f1a073c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75f1a073c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75f1a073c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75f1a073c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75f1a073c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75f1a073c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3d3a7bb6b8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3d3a7bb6b8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3d3a7bb6b8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3d3a7bb6b8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7e3821e32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7e3821e32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77c432eb0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77c432eb0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e607bd22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e607bd22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d3a7bb6b8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3d3a7bb6b8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607bd221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e607bd221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d3a7bb6b8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d3a7bb6b8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7c433a2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77c433a2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3.xml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4.xml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5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6.xml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7.xml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8.xml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9.xml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rive.google.com/file/d/16ZEQQhH1zkPfPFGESKc8b3dg-lXOT8pq/view" TargetMode="External"/><Relationship Id="rId4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comments" Target="../comments/comment10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11.xml"/><Relationship Id="rId4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12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comments" Target="../comments/comment13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comments" Target="../comments/comment14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comments" Target="../comments/comment15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comments" Target="../comments/comment16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comments" Target="../comments/comment1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comments" Target="../comments/comment18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comments" Target="../comments/comment19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dfir.wrccdc.org" TargetMode="External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mailto:michael.glass@wrccdc.org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hyperlink" Target="http://drive.google.com/file/d/1ofTTMtGaVMOssjMoa0e4oBtl0mgyy2ua/view" TargetMode="External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Enterprise on Fire: Successful Strategies in Triage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“Turb0Yoda” Singh</a:t>
            </a:r>
            <a:br>
              <a:rPr lang="en"/>
            </a:br>
            <a:r>
              <a:rPr lang="en"/>
              <a:t>“</a:t>
            </a:r>
            <a:r>
              <a:rPr lang="en"/>
              <a:t>Bluescreenofwin</a:t>
            </a:r>
            <a:r>
              <a:rPr lang="en"/>
              <a:t>” AKA Michael Glass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Competition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Environment Hosted in Colo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175" y="214175"/>
            <a:ext cx="6850949" cy="406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Student 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Students had Lambda as well (and a myriad of containers)</a:t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4175" y="164475"/>
            <a:ext cx="5043183" cy="406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Breakdown (Per Team)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729450" y="2078875"/>
            <a:ext cx="7688700" cy="28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Total Teams:</a:t>
            </a:r>
            <a:r>
              <a:rPr lang="en"/>
              <a:t> 10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# of Environments: </a:t>
            </a:r>
            <a:r>
              <a:rPr lang="en"/>
              <a:t>4 (Colocated, AWS, local virtual, </a:t>
            </a:r>
            <a:r>
              <a:rPr lang="en"/>
              <a:t>and </a:t>
            </a:r>
            <a:r>
              <a:rPr lang="en"/>
              <a:t>physical infra)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Total Laptops:</a:t>
            </a:r>
            <a:r>
              <a:rPr lang="en"/>
              <a:t> 10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Total Servers:</a:t>
            </a:r>
            <a:r>
              <a:rPr lang="en"/>
              <a:t> 27 (some host multiple services)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Total Scored Services: </a:t>
            </a:r>
            <a:r>
              <a:rPr lang="en"/>
              <a:t>32 (many more unscored and vulnerable)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Total Self-Managed VMs/Containers:</a:t>
            </a:r>
            <a:r>
              <a:rPr lang="en"/>
              <a:t> 20~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Total Misc. Hardware:</a:t>
            </a:r>
            <a:r>
              <a:rPr lang="en"/>
              <a:t> 2 Cameras, 2 NUCs (hosting ESXi), WiFi Router (WiFi in scope), and a thermal printer (lol)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Network Equipment included: </a:t>
            </a:r>
            <a:r>
              <a:rPr lang="en"/>
              <a:t>1x Cisco ASA, 1x Cisco Switch, 1x Cisco FTD, </a:t>
            </a:r>
            <a:r>
              <a:rPr lang="en"/>
              <a:t>1x Palo Alto Firewall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Service Uptime (end of competition)</a:t>
            </a:r>
            <a:endParaRPr b="1"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2925" y="268300"/>
            <a:ext cx="6427259" cy="40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Service Status (end of competition)</a:t>
            </a:r>
            <a:endParaRPr b="1"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675" y="155050"/>
            <a:ext cx="6163400" cy="41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3925" y="274725"/>
            <a:ext cx="3773825" cy="44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Overall Uptime </a:t>
            </a:r>
            <a:r>
              <a:rPr b="1" lang="en"/>
              <a:t>(end of competition)</a:t>
            </a:r>
            <a:endParaRPr b="1"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475" y="223225"/>
            <a:ext cx="6976633" cy="406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Collection Process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real world is not as pretty as people think</a:t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Dropping in as a consultant - we see many environments that are held together with string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Primarily out of date Operating Systems and clobbered together applications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AV/EDR/XDR/magic, and no SIEMs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Threat Actors do not see </a:t>
            </a:r>
            <a:r>
              <a:rPr lang="en"/>
              <a:t>boundaries</a:t>
            </a:r>
            <a:r>
              <a:rPr lang="en"/>
              <a:t> when getting into a network, neither does our red team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Expectation of </a:t>
            </a:r>
            <a:r>
              <a:rPr lang="en"/>
              <a:t>supporting</a:t>
            </a:r>
            <a:r>
              <a:rPr lang="en"/>
              <a:t> the client team during the length of the engagement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K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Senior Operations Team Member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Consultant at CrowdStrike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Past Consultant and Lab Manager at Cylance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E-Disco and Forensics at Kaiser Permanente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Audio Addict and broke Mechanic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225" y="2518850"/>
            <a:ext cx="2346974" cy="234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steps we take to </a:t>
            </a:r>
            <a:r>
              <a:rPr lang="en" strike="sngStrike"/>
              <a:t>have fun</a:t>
            </a:r>
            <a:r>
              <a:rPr lang="en"/>
              <a:t> emulate life</a:t>
            </a:r>
            <a:endParaRPr/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Operating Systems aren’t the latest and greatest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Who wants to risk updating the main database with no backups?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Competitors get some background info similar to a kick-off call, and are thrown into the environment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Injects are sent out at different time intervals for different tasks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Set up SIEM, give presentation, update website, etc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Red Team doesn’t stop until it’s beer o’clock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Two key systems picked for analysis across the competition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Bluecheese - Windows Domain Controller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Oaxaca - Primary Wordpress site on Linux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Snapshots taken </a:t>
            </a:r>
            <a:r>
              <a:rPr lang="en"/>
              <a:t>every</a:t>
            </a:r>
            <a:r>
              <a:rPr lang="en"/>
              <a:t> 30 minutes throughout the competition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Six snapshots selected, spanning the two-day course of the competition to analyze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Four on Day One, Two on Day Two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Collections &amp; Analysis</a:t>
            </a:r>
            <a:endParaRPr/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SANS Triage KAPE Collection for Windows via Velociraptor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88GB of KAPE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CyLR Linux Collection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8GB of CyLR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 Velociraptor due to SysV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We black teamed ourselves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Log2Timeline -&gt; Timesketch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One Nissan Versa gifted to AWS for chonky EC2 instances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91GB of plaso files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1,693,060,304 artifacts indexed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Timesketch</a:t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50" y="609600"/>
            <a:ext cx="8839203" cy="3241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Team Trends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Team Tactics - Windows</a:t>
            </a:r>
            <a:endParaRPr/>
          </a:p>
        </p:txBody>
      </p:sp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729450" y="2078875"/>
            <a:ext cx="4360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Cobalt</a:t>
            </a:r>
            <a:r>
              <a:rPr lang="en"/>
              <a:t> Strike Beacons everywhere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Classics like ZeroLogon and EternalBlue used extensively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Disabling UAC and Windows Defender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SSH </a:t>
            </a:r>
            <a:r>
              <a:rPr lang="en"/>
              <a:t>installed</a:t>
            </a:r>
            <a:r>
              <a:rPr lang="en"/>
              <a:t> by Red Team onto a majority of boxes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Basic anti-forensics eg event log clearing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450" y="2578574"/>
            <a:ext cx="3798849" cy="24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Team Tactics - Linux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SSH Bruteforce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Default Credentials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Application breakouts &amp; exploits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00" y="1085700"/>
            <a:ext cx="2806026" cy="33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</a:t>
            </a:r>
            <a:r>
              <a:rPr lang="en"/>
              <a:t> Team Trends</a:t>
            </a:r>
            <a:endParaRPr/>
          </a:p>
        </p:txBody>
      </p:sp>
      <p:sp>
        <p:nvSpPr>
          <p:cNvPr id="245" name="Google Shape;245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what we know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Red team is lazy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They want easy shells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K.I.S.S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calculating scoring at the end of the competition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56% of point deductions were default credential reuse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6923" y="878650"/>
            <a:ext cx="2231975" cy="38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Team Trends</a:t>
            </a:r>
            <a:endParaRPr/>
          </a:p>
        </p:txBody>
      </p:sp>
      <p:sp>
        <p:nvSpPr>
          <p:cNvPr id="252" name="Google Shape;252;p40"/>
          <p:cNvSpPr txBox="1"/>
          <p:nvPr>
            <p:ph idx="1" type="body"/>
          </p:nvPr>
        </p:nvSpPr>
        <p:spPr>
          <a:xfrm>
            <a:off x="729450" y="2078875"/>
            <a:ext cx="5440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observe with the data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Initial compromise of the environment was exclusively EternalBlue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Default credentials for all the things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continued throughout the entire 2 day competition</a:t>
            </a:r>
            <a:endParaRPr/>
          </a:p>
        </p:txBody>
      </p:sp>
      <p:pic>
        <p:nvPicPr>
          <p:cNvPr id="253" name="Google Shape;2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470" y="1318650"/>
            <a:ext cx="2687150" cy="30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Total Red Team Deductions by Attack Vector</a:t>
            </a:r>
            <a:endParaRPr b="1"/>
          </a:p>
        </p:txBody>
      </p:sp>
      <p:pic>
        <p:nvPicPr>
          <p:cNvPr id="259" name="Google Shape;259;p4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450" y="759575"/>
            <a:ext cx="5327799" cy="28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450" y="51425"/>
            <a:ext cx="6921799" cy="42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Bluescreenofwin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5427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Aka Michael Glass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Infrastructure lead at WRCCDC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Senior Security Engineer/Operations Manager for adult websites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(yes those adult websites)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Designer of security competitions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Brewer of beer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550" y="2787150"/>
            <a:ext cx="1613225" cy="215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781" y="632550"/>
            <a:ext cx="1084999" cy="19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Points Deduction Spread by Team</a:t>
            </a:r>
            <a:endParaRPr b="1"/>
          </a:p>
        </p:txBody>
      </p:sp>
      <p:pic>
        <p:nvPicPr>
          <p:cNvPr id="266" name="Google Shape;266;p4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625" y="1147725"/>
            <a:ext cx="5142126" cy="23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300" y="317900"/>
            <a:ext cx="7883876" cy="415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Team Trends</a:t>
            </a:r>
            <a:endParaRPr/>
          </a:p>
        </p:txBody>
      </p:sp>
      <p:pic>
        <p:nvPicPr>
          <p:cNvPr id="273" name="Google Shape;273;p43" title="BTC-Video2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700" y="152400"/>
            <a:ext cx="5626867" cy="42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</a:t>
            </a:r>
            <a:r>
              <a:rPr lang="en"/>
              <a:t>Team Trends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Team Trends</a:t>
            </a:r>
            <a:endParaRPr/>
          </a:p>
        </p:txBody>
      </p:sp>
      <p:sp>
        <p:nvSpPr>
          <p:cNvPr id="284" name="Google Shape;284;p45"/>
          <p:cNvSpPr txBox="1"/>
          <p:nvPr>
            <p:ph idx="1" type="body"/>
          </p:nvPr>
        </p:nvSpPr>
        <p:spPr>
          <a:xfrm>
            <a:off x="729450" y="2078875"/>
            <a:ext cx="3720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 got popped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Red team compromised every environment within the first five minutes of the competition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Ops team lost backdoor access into the boxes as well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RT gracious enough to recover our access</a:t>
            </a:r>
            <a:endParaRPr/>
          </a:p>
        </p:txBody>
      </p:sp>
      <p:pic>
        <p:nvPicPr>
          <p:cNvPr id="285" name="Google Shape;28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129" y="1629150"/>
            <a:ext cx="3855477" cy="289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Team Trends</a:t>
            </a:r>
            <a:endParaRPr/>
          </a:p>
        </p:txBody>
      </p:sp>
      <p:sp>
        <p:nvSpPr>
          <p:cNvPr id="291" name="Google Shape;291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Finding: Only 1 team consistently rotated default credentials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Reasons may include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Teams resetting back snapshots after being owned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Lack of time/stress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Bad practices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Team Trends</a:t>
            </a:r>
            <a:endParaRPr/>
          </a:p>
        </p:txBody>
      </p:sp>
      <p:sp>
        <p:nvSpPr>
          <p:cNvPr id="297" name="Google Shape;297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Finding: Teams which frequently scrutinized firewall rules did not rank high in overall score or defense</a:t>
            </a:r>
            <a:endParaRPr/>
          </a:p>
          <a:p>
            <a:pPr indent="-298450" lvl="1" marL="914400" rtl="0" algn="l">
              <a:spcBef>
                <a:spcPts val="12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Sigma Rule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Firewall configuration enumerated (PowerShell)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Team </a:t>
            </a:r>
            <a:r>
              <a:rPr lang="en"/>
              <a:t>Trends</a:t>
            </a:r>
            <a:endParaRPr/>
          </a:p>
        </p:txBody>
      </p:sp>
      <p:sp>
        <p:nvSpPr>
          <p:cNvPr id="303" name="Google Shape;303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Finding: T</a:t>
            </a:r>
            <a:r>
              <a:rPr lang="en"/>
              <a:t>op performing teams used “red team” tools to observe their threat landscape and learn how bad actors can see their environment</a:t>
            </a:r>
            <a:endParaRPr/>
          </a:p>
          <a:p>
            <a:pPr indent="-298450" lvl="1" marL="914400" rtl="0" algn="l">
              <a:spcBef>
                <a:spcPts val="12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Sigma Rule(s):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Massive SAM users/groups enumeration (native)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Sensitive SAM domain user &amp; groups discovery (native)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Team </a:t>
            </a:r>
            <a:r>
              <a:rPr lang="en"/>
              <a:t>Trends</a:t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Finding: Only 1 team used Sysmon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team that took </a:t>
            </a:r>
            <a:r>
              <a:rPr b="1" lang="en"/>
              <a:t>first place overal</a:t>
            </a:r>
            <a:r>
              <a:rPr lang="en"/>
              <a:t>l used Sysmon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Team 07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team that placed </a:t>
            </a:r>
            <a:r>
              <a:rPr b="1" lang="en"/>
              <a:t>first in overall defense</a:t>
            </a:r>
            <a:r>
              <a:rPr lang="en"/>
              <a:t> </a:t>
            </a:r>
            <a:r>
              <a:rPr lang="en"/>
              <a:t>did not use Sysmon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Team 09	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Team Trends</a:t>
            </a:r>
            <a:endParaRPr/>
          </a:p>
        </p:txBody>
      </p:sp>
      <p:sp>
        <p:nvSpPr>
          <p:cNvPr id="315" name="Google Shape;315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Finding: Type of training had no impact on placement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team that took </a:t>
            </a:r>
            <a:r>
              <a:rPr b="1" lang="en"/>
              <a:t>first place overal</a:t>
            </a:r>
            <a:r>
              <a:rPr lang="en"/>
              <a:t>l used unstructured and informal training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Team 07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team that placed </a:t>
            </a:r>
            <a:r>
              <a:rPr b="1" lang="en"/>
              <a:t>first in overall defense</a:t>
            </a:r>
            <a:r>
              <a:rPr lang="en"/>
              <a:t> used structured and formal training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Team 09	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Team Trends</a:t>
            </a:r>
            <a:endParaRPr/>
          </a:p>
        </p:txBody>
      </p:sp>
      <p:sp>
        <p:nvSpPr>
          <p:cNvPr id="321" name="Google Shape;321;p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Finding: Best practices not specifically trained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surveying the teams none specifically trained best practices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Teams consider it important overall not for the competition	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853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First time collecting data from the competition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Hopefully with many more years to come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Process of continuous improvement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Enjoy!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the Top Blue Teams did right</a:t>
            </a:r>
            <a:endParaRPr/>
          </a:p>
        </p:txBody>
      </p:sp>
      <p:sp>
        <p:nvSpPr>
          <p:cNvPr id="327" name="Google Shape;327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Top teams enumerated domain for malicious accounts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Top teams also rotated credentials early 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Enumeration of all systems in the environment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Not everything is revealed to the teams at the onset of competition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Students get an idea of what is in </a:t>
            </a:r>
            <a:r>
              <a:rPr lang="en"/>
              <a:t>scope but not many of the details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Usage of Wazuh or Graylog as a SIEM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Usage of Velociraptor, Sysmon, and other tooling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Blue Teams did Wrong</a:t>
            </a:r>
            <a:endParaRPr/>
          </a:p>
        </p:txBody>
      </p:sp>
      <p:sp>
        <p:nvSpPr>
          <p:cNvPr id="333" name="Google Shape;333;p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rotation of credentials for both Operating Systems and Hosted Services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large portion of teams did not use any sort of event log management or AV/EDR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Little management of the Forest itself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GPOs, accounts, etc were all neglected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Over-reliance on “Box-Resets”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Real World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parallels</a:t>
            </a:r>
            <a:endParaRPr/>
          </a:p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729450" y="2115800"/>
            <a:ext cx="4197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Organizations with AV/EDR capabilities have greater </a:t>
            </a:r>
            <a:r>
              <a:rPr lang="en"/>
              <a:t>resilience</a:t>
            </a:r>
            <a:r>
              <a:rPr lang="en"/>
              <a:t> during a breach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SIEM or other </a:t>
            </a:r>
            <a:r>
              <a:rPr lang="en"/>
              <a:t>method to storing logs allows for easier lookback post-breach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Ability to do rapid Incident Response slashes response time </a:t>
            </a:r>
            <a:endParaRPr/>
          </a:p>
        </p:txBody>
      </p:sp>
      <p:pic>
        <p:nvPicPr>
          <p:cNvPr id="345" name="Google Shape;3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525" y="1231200"/>
            <a:ext cx="3448500" cy="30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(Depressing) Industry Parallels</a:t>
            </a:r>
            <a:endParaRPr/>
          </a:p>
        </p:txBody>
      </p:sp>
      <p:sp>
        <p:nvSpPr>
          <p:cNvPr id="351" name="Google Shape;351;p56"/>
          <p:cNvSpPr txBox="1"/>
          <p:nvPr>
            <p:ph idx="1" type="body"/>
          </p:nvPr>
        </p:nvSpPr>
        <p:spPr>
          <a:xfrm>
            <a:off x="729450" y="2078875"/>
            <a:ext cx="4545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Weak credential policy is heavily </a:t>
            </a:r>
            <a:r>
              <a:rPr lang="en"/>
              <a:t>prevalent</a:t>
            </a:r>
            <a:r>
              <a:rPr lang="en"/>
              <a:t> in a lot of organizations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Password Policy, Accounts being </a:t>
            </a:r>
            <a:r>
              <a:rPr lang="en"/>
              <a:t>unnecessarily</a:t>
            </a:r>
            <a:r>
              <a:rPr lang="en"/>
              <a:t> privileged, Hidden admin accounts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Lack of centralized logging solutions or proper deployment of tooling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Some systems have the latest and greatest, some have nothing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“Tech Rot” leads to a large number of unknown devices tromping around the network</a:t>
            </a:r>
            <a:endParaRPr/>
          </a:p>
        </p:txBody>
      </p:sp>
      <p:pic>
        <p:nvPicPr>
          <p:cNvPr id="352" name="Google Shape;3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975" y="1914063"/>
            <a:ext cx="2516875" cy="25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a better SLA than Comcast</a:t>
            </a:r>
            <a:endParaRPr/>
          </a:p>
        </p:txBody>
      </p:sp>
      <p:sp>
        <p:nvSpPr>
          <p:cNvPr id="358" name="Google Shape;358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Uptime, as well as handling requests from business stakeholders, was held up by whether blue teams  spent time hardening and learning the infrastructure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Teams who did not do the basics like rotation of credentials and enumeration of the environment lost out with uptime scoring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 the flip side- some teams spent too much time preparing for the  stakeholders and not enough hardening systems.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Service at it’s finest</a:t>
            </a:r>
            <a:endParaRPr/>
          </a:p>
        </p:txBody>
      </p:sp>
      <p:sp>
        <p:nvSpPr>
          <p:cNvPr id="364" name="Google Shape;364;p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Professionalism matters when working with clients/company stakeholders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Relaying technical information to an audience with a varied background is critical to keeping communications active between groups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Poor and unruly communications lead to broken relationships and trust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Teams who stayed professional in all communications stood head and shoulders above those who were semi-professional or casual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Three Strategies</a:t>
            </a:r>
            <a:endParaRPr/>
          </a:p>
        </p:txBody>
      </p:sp>
      <p:sp>
        <p:nvSpPr>
          <p:cNvPr id="370" name="Google Shape;370;p59"/>
          <p:cNvSpPr txBox="1"/>
          <p:nvPr>
            <p:ph idx="1" type="body"/>
          </p:nvPr>
        </p:nvSpPr>
        <p:spPr>
          <a:xfrm>
            <a:off x="729450" y="2078875"/>
            <a:ext cx="4342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Basic Building Blocks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Credential Rotation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</a:t>
            </a:r>
            <a:r>
              <a:rPr lang="en"/>
              <a:t>redential stuffing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Password Spraying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Credential Reuse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Centralized Logging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Don’t have to pay up for expensive SIEMs, OpenSearch/ElasticSearch based solutions work extremely well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Actively investigating any incidents</a:t>
            </a:r>
            <a:endParaRPr/>
          </a:p>
        </p:txBody>
      </p:sp>
      <p:pic>
        <p:nvPicPr>
          <p:cNvPr id="371" name="Google Shape;3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500" y="1452050"/>
            <a:ext cx="2655560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 - Operational</a:t>
            </a:r>
            <a:endParaRPr/>
          </a:p>
        </p:txBody>
      </p:sp>
      <p:sp>
        <p:nvSpPr>
          <p:cNvPr id="377" name="Google Shape;377;p60"/>
          <p:cNvSpPr txBox="1"/>
          <p:nvPr>
            <p:ph idx="1" type="body"/>
          </p:nvPr>
        </p:nvSpPr>
        <p:spPr>
          <a:xfrm>
            <a:off x="729450" y="2078875"/>
            <a:ext cx="7688700" cy="22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Make sure time is validated before we build boxes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SSH keys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None of our boxes had the proper operational keys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Had to backdoor 50% of all Windows boxes and 20% of Linux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Include IR tools in base images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Velociraptor out of the gate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Work closer with red team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Make it easier to validate findings post-competition to confirm the process works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Less Eternal Blue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Make DFIR easier for teams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Two days is not a lot of time to do all the things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Preinstalling systems with Sysmon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Giving optional environments to perform IR out of the gate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</a:t>
            </a:r>
            <a:endParaRPr/>
          </a:p>
        </p:txBody>
      </p:sp>
      <p:sp>
        <p:nvSpPr>
          <p:cNvPr id="383" name="Google Shape;383;p61"/>
          <p:cNvSpPr txBox="1"/>
          <p:nvPr>
            <p:ph idx="1" type="body"/>
          </p:nvPr>
        </p:nvSpPr>
        <p:spPr>
          <a:xfrm>
            <a:off x="729450" y="2078875"/>
            <a:ext cx="39591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910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300" u="sng">
                <a:solidFill>
                  <a:schemeClr val="hlink"/>
                </a:solidFill>
                <a:hlinkClick r:id="rId3"/>
              </a:rPr>
              <a:t>https://dfir.wrccdc.org</a:t>
            </a:r>
            <a:endParaRPr sz="33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300"/>
          </a:p>
        </p:txBody>
      </p:sp>
      <p:pic>
        <p:nvPicPr>
          <p:cNvPr id="384" name="Google Shape;38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325" y="827850"/>
            <a:ext cx="4991725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Begin!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</a:t>
            </a:r>
            <a:endParaRPr/>
          </a:p>
        </p:txBody>
      </p:sp>
      <p:sp>
        <p:nvSpPr>
          <p:cNvPr id="390" name="Google Shape;390;p6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is freely available for now in our Timesketch instance</a:t>
            </a:r>
            <a:endParaRPr sz="19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Temporary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Maybe subject to downtime/change (but we’ll try our best)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Long term we’ll be uploading more IR data and making it freely available for research purposes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Hoping to do this annually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Contact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michael.glass@wrccdc.org</a:t>
            </a:r>
            <a:r>
              <a:rPr lang="en"/>
              <a:t> for questions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Or on Twitter/LinkedIn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3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6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hope you liked the presentation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can ask us questions after the talk at the speaker lounge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CCDC?</a:t>
            </a:r>
            <a:endParaRPr/>
          </a:p>
        </p:txBody>
      </p:sp>
      <p:sp>
        <p:nvSpPr>
          <p:cNvPr id="119" name="Google Shape;119;p18"/>
          <p:cNvSpPr txBox="1"/>
          <p:nvPr>
            <p:ph idx="2" type="body"/>
          </p:nvPr>
        </p:nvSpPr>
        <p:spPr>
          <a:xfrm>
            <a:off x="4991175" y="1352625"/>
            <a:ext cx="3557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C</a:t>
            </a:r>
            <a:r>
              <a:rPr lang="en"/>
              <a:t>ollegiate</a:t>
            </a:r>
            <a:r>
              <a:rPr lang="en"/>
              <a:t> </a:t>
            </a:r>
            <a:r>
              <a:rPr b="1" lang="en"/>
              <a:t>C</a:t>
            </a:r>
            <a:r>
              <a:rPr lang="en"/>
              <a:t>yber </a:t>
            </a:r>
            <a:r>
              <a:rPr b="1" lang="en"/>
              <a:t>D</a:t>
            </a:r>
            <a:r>
              <a:rPr lang="en"/>
              <a:t>efense </a:t>
            </a:r>
            <a:r>
              <a:rPr b="1" lang="en"/>
              <a:t>C</a:t>
            </a:r>
            <a:r>
              <a:rPr lang="en"/>
              <a:t>ompetition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https://www.nationalccdc.org/</a:t>
            </a:r>
            <a:r>
              <a:rPr lang="en"/>
              <a:t>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https://www.wrccdc.org/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9 Regions, all college students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</a:t>
            </a:r>
            <a:r>
              <a:rPr lang="en"/>
              <a:t>eam of 8 blue-teamers try to survive against seasoned red-teamers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Winners of the regional go to nationals to compete against other region winners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88" y="2069250"/>
            <a:ext cx="4149126" cy="223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</a:t>
            </a:r>
            <a:r>
              <a:rPr lang="en"/>
              <a:t> CCDC?</a:t>
            </a:r>
            <a:endParaRPr/>
          </a:p>
        </p:txBody>
      </p:sp>
      <p:sp>
        <p:nvSpPr>
          <p:cNvPr id="126" name="Google Shape;126;p1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“f</a:t>
            </a:r>
            <a:r>
              <a:rPr lang="en"/>
              <a:t>ully functioning business”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Many services that must be maintained and secured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Students are given various injects to complete, along with hardening systems and ensuring uptime does not fall below SLA levels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IR is encouraged to recover lost points due to RT </a:t>
            </a:r>
            <a:r>
              <a:rPr lang="en"/>
              <a:t>activity</a:t>
            </a:r>
            <a:r>
              <a:rPr lang="en"/>
              <a:t> 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75" y="1769750"/>
            <a:ext cx="2578176" cy="257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1562400" y="4045225"/>
            <a:ext cx="19824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WRCCDC 2023 Challenge Coin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Designed by Bluescreenofwin ;D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Defense Competition, not an Incident Response Competition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Competition</a:t>
            </a:r>
            <a:endParaRPr/>
          </a:p>
        </p:txBody>
      </p:sp>
      <p:pic>
        <p:nvPicPr>
          <p:cNvPr id="139" name="Google Shape;139;p21" title="BTC-Video1.mk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4975" y="0"/>
            <a:ext cx="5963450" cy="44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